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56" r:id="rId5"/>
    <p:sldId id="340" r:id="rId6"/>
    <p:sldId id="359" r:id="rId7"/>
    <p:sldId id="370" r:id="rId8"/>
    <p:sldId id="371" r:id="rId9"/>
    <p:sldId id="341" r:id="rId10"/>
    <p:sldId id="372" r:id="rId11"/>
    <p:sldId id="373" r:id="rId12"/>
    <p:sldId id="382" r:id="rId13"/>
    <p:sldId id="378" r:id="rId14"/>
    <p:sldId id="360" r:id="rId15"/>
    <p:sldId id="362" r:id="rId16"/>
    <p:sldId id="381" r:id="rId17"/>
    <p:sldId id="386" r:id="rId18"/>
    <p:sldId id="385" r:id="rId19"/>
    <p:sldId id="332" r:id="rId20"/>
    <p:sldId id="258" r:id="rId21"/>
    <p:sldId id="387" r:id="rId22"/>
    <p:sldId id="388" r:id="rId23"/>
    <p:sldId id="334" r:id="rId24"/>
    <p:sldId id="383" r:id="rId25"/>
    <p:sldId id="384" r:id="rId26"/>
    <p:sldId id="375" r:id="rId27"/>
    <p:sldId id="335" r:id="rId28"/>
    <p:sldId id="389" r:id="rId29"/>
    <p:sldId id="390" r:id="rId30"/>
    <p:sldId id="398" r:id="rId31"/>
    <p:sldId id="376" r:id="rId32"/>
    <p:sldId id="391" r:id="rId33"/>
    <p:sldId id="397" r:id="rId34"/>
    <p:sldId id="338" r:id="rId35"/>
    <p:sldId id="392" r:id="rId36"/>
    <p:sldId id="394" r:id="rId37"/>
    <p:sldId id="339" r:id="rId38"/>
    <p:sldId id="364" r:id="rId39"/>
    <p:sldId id="393" r:id="rId40"/>
    <p:sldId id="395" r:id="rId41"/>
    <p:sldId id="396" r:id="rId42"/>
    <p:sldId id="377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990099"/>
    <a:srgbClr val="99FF66"/>
    <a:srgbClr val="EEF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88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a Pollacia" userId="e1d15512-2a95-4d4e-8d89-f35f28444f59" providerId="ADAL" clId="{68CBFC7F-05C4-41BB-8C9D-AB8C3CB3774F}"/>
    <pc:docChg chg="custSel addSld modSld sldOrd">
      <pc:chgData name="Lissa Pollacia" userId="e1d15512-2a95-4d4e-8d89-f35f28444f59" providerId="ADAL" clId="{68CBFC7F-05C4-41BB-8C9D-AB8C3CB3774F}" dt="2023-03-22T20:33:09.416" v="419" actId="20577"/>
      <pc:docMkLst>
        <pc:docMk/>
      </pc:docMkLst>
      <pc:sldChg chg="modSp">
        <pc:chgData name="Lissa Pollacia" userId="e1d15512-2a95-4d4e-8d89-f35f28444f59" providerId="ADAL" clId="{68CBFC7F-05C4-41BB-8C9D-AB8C3CB3774F}" dt="2023-03-20T20:31:01.741" v="12" actId="20577"/>
        <pc:sldMkLst>
          <pc:docMk/>
          <pc:sldMk cId="792950132" sldId="341"/>
        </pc:sldMkLst>
        <pc:spChg chg="mod">
          <ac:chgData name="Lissa Pollacia" userId="e1d15512-2a95-4d4e-8d89-f35f28444f59" providerId="ADAL" clId="{68CBFC7F-05C4-41BB-8C9D-AB8C3CB3774F}" dt="2023-03-20T20:31:01.741" v="12" actId="20577"/>
          <ac:spMkLst>
            <pc:docMk/>
            <pc:sldMk cId="792950132" sldId="341"/>
            <ac:spMk id="320516" creationId="{00000000-0000-0000-0000-000000000000}"/>
          </ac:spMkLst>
        </pc:spChg>
      </pc:sldChg>
      <pc:sldChg chg="modSp">
        <pc:chgData name="Lissa Pollacia" userId="e1d15512-2a95-4d4e-8d89-f35f28444f59" providerId="ADAL" clId="{68CBFC7F-05C4-41BB-8C9D-AB8C3CB3774F}" dt="2023-03-20T20:31:34.787" v="44" actId="20577"/>
        <pc:sldMkLst>
          <pc:docMk/>
          <pc:sldMk cId="1773450963" sldId="362"/>
        </pc:sldMkLst>
        <pc:spChg chg="mod">
          <ac:chgData name="Lissa Pollacia" userId="e1d15512-2a95-4d4e-8d89-f35f28444f59" providerId="ADAL" clId="{68CBFC7F-05C4-41BB-8C9D-AB8C3CB3774F}" dt="2023-03-20T20:31:34.787" v="44" actId="20577"/>
          <ac:spMkLst>
            <pc:docMk/>
            <pc:sldMk cId="1773450963" sldId="362"/>
            <ac:spMk id="320516" creationId="{00000000-0000-0000-0000-000000000000}"/>
          </ac:spMkLst>
        </pc:spChg>
      </pc:sldChg>
      <pc:sldChg chg="modSp">
        <pc:chgData name="Lissa Pollacia" userId="e1d15512-2a95-4d4e-8d89-f35f28444f59" providerId="ADAL" clId="{68CBFC7F-05C4-41BB-8C9D-AB8C3CB3774F}" dt="2023-03-22T20:33:09.416" v="419" actId="20577"/>
        <pc:sldMkLst>
          <pc:docMk/>
          <pc:sldMk cId="1403616169" sldId="377"/>
        </pc:sldMkLst>
        <pc:spChg chg="mod">
          <ac:chgData name="Lissa Pollacia" userId="e1d15512-2a95-4d4e-8d89-f35f28444f59" providerId="ADAL" clId="{68CBFC7F-05C4-41BB-8C9D-AB8C3CB3774F}" dt="2023-03-22T20:33:09.416" v="419" actId="20577"/>
          <ac:spMkLst>
            <pc:docMk/>
            <pc:sldMk cId="1403616169" sldId="377"/>
            <ac:spMk id="2" creationId="{00000000-0000-0000-0000-000000000000}"/>
          </ac:spMkLst>
        </pc:spChg>
      </pc:sldChg>
      <pc:sldChg chg="addSp modSp add ord">
        <pc:chgData name="Lissa Pollacia" userId="e1d15512-2a95-4d4e-8d89-f35f28444f59" providerId="ADAL" clId="{68CBFC7F-05C4-41BB-8C9D-AB8C3CB3774F}" dt="2023-03-22T20:32:49.897" v="418" actId="14100"/>
        <pc:sldMkLst>
          <pc:docMk/>
          <pc:sldMk cId="3306408014" sldId="397"/>
        </pc:sldMkLst>
        <pc:spChg chg="mod">
          <ac:chgData name="Lissa Pollacia" userId="e1d15512-2a95-4d4e-8d89-f35f28444f59" providerId="ADAL" clId="{68CBFC7F-05C4-41BB-8C9D-AB8C3CB3774F}" dt="2023-03-22T20:18:13.040" v="80" actId="20577"/>
          <ac:spMkLst>
            <pc:docMk/>
            <pc:sldMk cId="3306408014" sldId="397"/>
            <ac:spMk id="2" creationId="{4ED13930-00E1-4B8B-92F6-7F3B333882FE}"/>
          </ac:spMkLst>
        </pc:spChg>
        <pc:spChg chg="mod">
          <ac:chgData name="Lissa Pollacia" userId="e1d15512-2a95-4d4e-8d89-f35f28444f59" providerId="ADAL" clId="{68CBFC7F-05C4-41BB-8C9D-AB8C3CB3774F}" dt="2023-03-22T20:32:22.169" v="415" actId="14100"/>
          <ac:spMkLst>
            <pc:docMk/>
            <pc:sldMk cId="3306408014" sldId="397"/>
            <ac:spMk id="3" creationId="{3F5C47D6-95AB-4A6B-B4D9-C02849DB2E11}"/>
          </ac:spMkLst>
        </pc:spChg>
        <pc:picChg chg="add mod">
          <ac:chgData name="Lissa Pollacia" userId="e1d15512-2a95-4d4e-8d89-f35f28444f59" providerId="ADAL" clId="{68CBFC7F-05C4-41BB-8C9D-AB8C3CB3774F}" dt="2023-03-22T20:32:49.897" v="418" actId="14100"/>
          <ac:picMkLst>
            <pc:docMk/>
            <pc:sldMk cId="3306408014" sldId="397"/>
            <ac:picMk id="4" creationId="{2257F05C-5EC0-4C51-A2C1-75F555404673}"/>
          </ac:picMkLst>
        </pc:picChg>
      </pc:sldChg>
      <pc:sldChg chg="addSp modSp add">
        <pc:chgData name="Lissa Pollacia" userId="e1d15512-2a95-4d4e-8d89-f35f28444f59" providerId="ADAL" clId="{68CBFC7F-05C4-41BB-8C9D-AB8C3CB3774F}" dt="2023-03-22T20:25:26.375" v="154"/>
        <pc:sldMkLst>
          <pc:docMk/>
          <pc:sldMk cId="3491037431" sldId="398"/>
        </pc:sldMkLst>
        <pc:spChg chg="mod">
          <ac:chgData name="Lissa Pollacia" userId="e1d15512-2a95-4d4e-8d89-f35f28444f59" providerId="ADAL" clId="{68CBFC7F-05C4-41BB-8C9D-AB8C3CB3774F}" dt="2023-03-22T20:21:36.404" v="153" actId="20577"/>
          <ac:spMkLst>
            <pc:docMk/>
            <pc:sldMk cId="3491037431" sldId="398"/>
            <ac:spMk id="2" creationId="{BFAD9121-3962-4CFD-A92E-974360DC9884}"/>
          </ac:spMkLst>
        </pc:spChg>
        <pc:picChg chg="add">
          <ac:chgData name="Lissa Pollacia" userId="e1d15512-2a95-4d4e-8d89-f35f28444f59" providerId="ADAL" clId="{68CBFC7F-05C4-41BB-8C9D-AB8C3CB3774F}" dt="2023-03-22T20:25:26.375" v="154"/>
          <ac:picMkLst>
            <pc:docMk/>
            <pc:sldMk cId="3491037431" sldId="398"/>
            <ac:picMk id="3" creationId="{152247B1-2633-4F6F-9D11-FB29D573CDAF}"/>
          </ac:picMkLst>
        </pc:picChg>
      </pc:sldChg>
    </pc:docChg>
  </pc:docChgLst>
  <pc:docChgLst>
    <pc:chgData name="Lissa Pollacia" userId="e1d15512-2a95-4d4e-8d89-f35f28444f59" providerId="ADAL" clId="{D1557422-5108-43A7-955C-5B283FBD87EB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97493F-41C5-4BBA-83DF-3EC6B6889762}" type="datetimeFigureOut">
              <a:rPr lang="en-US"/>
              <a:pPr>
                <a:defRPr/>
              </a:pPr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0E62A0-537B-4F39-974B-0773B9116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74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7347F5-D615-496E-888A-F34AEB1AD4C9}" type="datetimeFigureOut">
              <a:rPr lang="en-US"/>
              <a:pPr>
                <a:defRPr/>
              </a:pPr>
              <a:t>3/21/2023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4ECAE0F-6AF1-41CA-B5AE-D587DAF78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16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DC0C93AF-12F0-45E3-A50C-D5C0B944F38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*</a:t>
            </a:r>
            <a:endParaRPr lang="en-US" altLang="en-US" sz="1200" i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FE7F07E-EB17-47D0-A796-875ED73A04F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07/16/96</a:t>
            </a:r>
            <a:endParaRPr lang="en-US" altLang="en-US" sz="1200" i="0"/>
          </a:p>
        </p:txBody>
      </p:sp>
      <p:sp>
        <p:nvSpPr>
          <p:cNvPr id="10244" name="Rectangle 6">
            <a:extLst>
              <a:ext uri="{FF2B5EF4-FFF2-40B4-BE49-F238E27FC236}">
                <a16:creationId xmlns:a16="http://schemas.microsoft.com/office/drawing/2014/main" id="{FAC52209-13DA-4FA3-92CB-0F8703E8DD5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*</a:t>
            </a:r>
            <a:endParaRPr lang="en-US" altLang="en-US" sz="1200" i="0"/>
          </a:p>
        </p:txBody>
      </p:sp>
      <p:sp>
        <p:nvSpPr>
          <p:cNvPr id="10245" name="Rectangle 7">
            <a:extLst>
              <a:ext uri="{FF2B5EF4-FFF2-40B4-BE49-F238E27FC236}">
                <a16:creationId xmlns:a16="http://schemas.microsoft.com/office/drawing/2014/main" id="{3AAE0FD8-0BD2-4599-B5B7-8B7524B872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##</a:t>
            </a:r>
            <a:endParaRPr lang="en-US" altLang="en-US" sz="1200" i="0"/>
          </a:p>
        </p:txBody>
      </p:sp>
      <p:sp>
        <p:nvSpPr>
          <p:cNvPr id="10246" name="Rectangle 2">
            <a:extLst>
              <a:ext uri="{FF2B5EF4-FFF2-40B4-BE49-F238E27FC236}">
                <a16:creationId xmlns:a16="http://schemas.microsoft.com/office/drawing/2014/main" id="{8E10BAA7-1261-4B71-8105-41CEB58C8E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7" name="Rectangle 3">
            <a:extLst>
              <a:ext uri="{FF2B5EF4-FFF2-40B4-BE49-F238E27FC236}">
                <a16:creationId xmlns:a16="http://schemas.microsoft.com/office/drawing/2014/main" id="{1C053BD9-196F-43AA-845B-430A2AF6BB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714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3BABC04-063F-4262-B6E5-9857589ADBD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*</a:t>
            </a:r>
            <a:endParaRPr lang="en-US" altLang="en-US" sz="1200" i="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E12E42A-FA89-42C0-8FFB-DB2F7BE94C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07/16/96</a:t>
            </a:r>
            <a:endParaRPr lang="en-US" altLang="en-US" sz="1200" i="0"/>
          </a:p>
        </p:txBody>
      </p:sp>
      <p:sp>
        <p:nvSpPr>
          <p:cNvPr id="12292" name="Rectangle 6">
            <a:extLst>
              <a:ext uri="{FF2B5EF4-FFF2-40B4-BE49-F238E27FC236}">
                <a16:creationId xmlns:a16="http://schemas.microsoft.com/office/drawing/2014/main" id="{A060ED72-BAB1-4D9C-B1FC-E552D577EA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*</a:t>
            </a:r>
            <a:endParaRPr lang="en-US" altLang="en-US" sz="1200" i="0"/>
          </a:p>
        </p:txBody>
      </p:sp>
      <p:sp>
        <p:nvSpPr>
          <p:cNvPr id="12293" name="Rectangle 7">
            <a:extLst>
              <a:ext uri="{FF2B5EF4-FFF2-40B4-BE49-F238E27FC236}">
                <a16:creationId xmlns:a16="http://schemas.microsoft.com/office/drawing/2014/main" id="{0AC5E3A7-3FAB-438C-90F3-3164714510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>
                <a:latin typeface="Arial" panose="020B0604020202020204" pitchFamily="34" charset="0"/>
              </a:rPr>
              <a:t>##</a:t>
            </a:r>
            <a:endParaRPr lang="en-US" altLang="en-US" sz="1200" i="0"/>
          </a:p>
        </p:txBody>
      </p:sp>
      <p:sp>
        <p:nvSpPr>
          <p:cNvPr id="12294" name="Rectangle 2">
            <a:extLst>
              <a:ext uri="{FF2B5EF4-FFF2-40B4-BE49-F238E27FC236}">
                <a16:creationId xmlns:a16="http://schemas.microsoft.com/office/drawing/2014/main" id="{A4E95BF1-5751-4522-9F24-6CFD4DF6F4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5" name="Rectangle 3">
            <a:extLst>
              <a:ext uri="{FF2B5EF4-FFF2-40B4-BE49-F238E27FC236}">
                <a16:creationId xmlns:a16="http://schemas.microsoft.com/office/drawing/2014/main" id="{6EDDEAD9-7821-4B4C-B62E-75FCEEF478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772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9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A31BC-0970-4126-8041-E4AFC74F6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D034E-5E76-4E83-A989-791ACC144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7756A-FC17-48BC-86FC-3DE5DF564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2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6CE29-E7A8-4D9F-87B2-4031DDDD6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68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87C8F-8255-4E59-9C86-3836220E3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4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C114E-6782-43F5-A20C-696951285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B5017-84A3-4EA3-A968-EA48BB356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4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8E77-CBF0-4CD8-9237-EFD109C7B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1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4438E-E32D-4C06-9455-CCB1C7F68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5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4C5F0-E086-4763-8EC7-0DCF8C352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08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63632-E295-467D-A064-95CCE3D2E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28008C-1E5B-4CA5-8CC4-1318543CF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SQL Part 2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Joins, Group functions, Nested queries (subqueries)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Joining more than one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2782887"/>
          </a:xfrm>
        </p:spPr>
        <p:txBody>
          <a:bodyPr/>
          <a:lstStyle/>
          <a:p>
            <a:r>
              <a:rPr lang="en-US" dirty="0"/>
              <a:t>Sometimes necessary for the linkage between tables</a:t>
            </a:r>
          </a:p>
          <a:p>
            <a:r>
              <a:rPr lang="en-US" dirty="0"/>
              <a:t>For Example, if you need data from Breed and Adopter tables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6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32385" t="19639" r="7655" b="18638"/>
          <a:stretch/>
        </p:blipFill>
        <p:spPr bwMode="auto">
          <a:xfrm>
            <a:off x="1277174" y="565666"/>
            <a:ext cx="7543800" cy="609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5521036" y="3581401"/>
            <a:ext cx="1336964" cy="99059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CC99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09600" y="150168"/>
            <a:ext cx="3597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Linkage between </a:t>
            </a:r>
          </a:p>
          <a:p>
            <a:r>
              <a:rPr lang="en-US" dirty="0">
                <a:solidFill>
                  <a:srgbClr val="FF0000"/>
                </a:solidFill>
              </a:rPr>
              <a:t>breed and adopter tables</a:t>
            </a:r>
          </a:p>
        </p:txBody>
      </p:sp>
      <p:cxnSp>
        <p:nvCxnSpPr>
          <p:cNvPr id="5" name="Straight Connector 4"/>
          <p:cNvCxnSpPr>
            <a:stCxn id="8" idx="3"/>
          </p:cNvCxnSpPr>
          <p:nvPr/>
        </p:nvCxnSpPr>
        <p:spPr bwMode="auto">
          <a:xfrm flipH="1">
            <a:off x="4431639" y="1328080"/>
            <a:ext cx="180843" cy="25251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4431639" y="1067917"/>
            <a:ext cx="1234870" cy="304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962400" y="3853239"/>
            <a:ext cx="1676400" cy="26826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705600" y="3216438"/>
            <a:ext cx="1524000" cy="364962"/>
          </a:xfrm>
          <a:prstGeom prst="ellipse">
            <a:avLst/>
          </a:prstGeom>
          <a:noFill/>
          <a:ln w="38100" cap="flat" cmpd="sng" algn="ctr">
            <a:solidFill>
              <a:srgbClr val="00CC99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97036" y="4342283"/>
            <a:ext cx="1524000" cy="364962"/>
          </a:xfrm>
          <a:prstGeom prst="ellipse">
            <a:avLst/>
          </a:prstGeom>
          <a:noFill/>
          <a:ln w="38100" cap="flat" cmpd="sng" algn="ctr">
            <a:solidFill>
              <a:srgbClr val="00CC99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637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-25400" y="228600"/>
            <a:ext cx="9125857" cy="693738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Example joining 3 tables:</a:t>
            </a:r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1569" y="1295400"/>
            <a:ext cx="8878888" cy="41910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dirty="0">
                <a:latin typeface="Tahoma" charset="0"/>
              </a:rPr>
              <a:t>SELECT CONCAT(</a:t>
            </a:r>
            <a:r>
              <a:rPr lang="en-US" sz="2800" dirty="0" err="1">
                <a:latin typeface="Tahoma" charset="0"/>
              </a:rPr>
              <a:t>adopter_first</a:t>
            </a:r>
            <a:r>
              <a:rPr lang="en-US" sz="2800" dirty="0">
                <a:latin typeface="Tahoma" charset="0"/>
              </a:rPr>
              <a:t>, ' ', </a:t>
            </a:r>
            <a:r>
              <a:rPr lang="en-US" sz="2800" dirty="0" err="1">
                <a:latin typeface="Tahoma" charset="0"/>
              </a:rPr>
              <a:t>adopter_last</a:t>
            </a:r>
            <a:r>
              <a:rPr lang="en-US" sz="2800" dirty="0">
                <a:latin typeface="Tahoma" charset="0"/>
              </a:rPr>
              <a:t>) AS Adopter, </a:t>
            </a:r>
            <a:r>
              <a:rPr lang="en-US" sz="2800" dirty="0" err="1">
                <a:latin typeface="Tahoma" charset="0"/>
              </a:rPr>
              <a:t>breed_name</a:t>
            </a:r>
            <a:br>
              <a:rPr lang="en-US" sz="2800" dirty="0">
                <a:latin typeface="Tahoma" charset="0"/>
              </a:rPr>
            </a:br>
            <a:r>
              <a:rPr lang="en-US" sz="2800" dirty="0">
                <a:solidFill>
                  <a:srgbClr val="00B050"/>
                </a:solidFill>
                <a:latin typeface="Tahoma" charset="0"/>
              </a:rPr>
              <a:t>FROM </a:t>
            </a:r>
            <a:r>
              <a:rPr lang="en-US" sz="2800">
                <a:solidFill>
                  <a:srgbClr val="00B050"/>
                </a:solidFill>
                <a:latin typeface="Tahoma" charset="0"/>
              </a:rPr>
              <a:t>adopter a JOIN wishlist w</a:t>
            </a:r>
            <a:br>
              <a:rPr lang="en-US" sz="2800" dirty="0">
                <a:solidFill>
                  <a:srgbClr val="00B050"/>
                </a:solidFill>
                <a:latin typeface="Tahoma" charset="0"/>
              </a:rPr>
            </a:br>
            <a:r>
              <a:rPr lang="en-US" sz="2800" dirty="0">
                <a:solidFill>
                  <a:srgbClr val="00B050"/>
                </a:solidFill>
                <a:latin typeface="Tahoma" charset="0"/>
              </a:rPr>
              <a:t>   </a:t>
            </a:r>
            <a:r>
              <a:rPr lang="en-US" sz="2800">
                <a:solidFill>
                  <a:srgbClr val="00B050"/>
                </a:solidFill>
                <a:latin typeface="Tahoma" charset="0"/>
              </a:rPr>
              <a:t>ON a.</a:t>
            </a:r>
            <a:r>
              <a:rPr lang="en-US" sz="2800" dirty="0" err="1">
                <a:solidFill>
                  <a:srgbClr val="00B050"/>
                </a:solidFill>
                <a:latin typeface="Tahoma" charset="0"/>
              </a:rPr>
              <a:t>adopter_id</a:t>
            </a:r>
            <a:r>
              <a:rPr lang="en-US" sz="2800" dirty="0">
                <a:solidFill>
                  <a:srgbClr val="00B050"/>
                </a:solidFill>
                <a:latin typeface="Tahoma" charset="0"/>
              </a:rPr>
              <a:t> </a:t>
            </a:r>
            <a:r>
              <a:rPr lang="en-US" sz="2800">
                <a:solidFill>
                  <a:srgbClr val="00B050"/>
                </a:solidFill>
                <a:latin typeface="Tahoma" charset="0"/>
              </a:rPr>
              <a:t>= w.</a:t>
            </a:r>
            <a:r>
              <a:rPr lang="en-US" sz="2800" dirty="0" err="1">
                <a:solidFill>
                  <a:srgbClr val="00B050"/>
                </a:solidFill>
                <a:latin typeface="Tahoma" charset="0"/>
              </a:rPr>
              <a:t>adopter_id</a:t>
            </a:r>
            <a:r>
              <a:rPr lang="en-US" sz="2800" dirty="0">
                <a:solidFill>
                  <a:srgbClr val="00B050"/>
                </a:solidFill>
                <a:latin typeface="Tahoma" charset="0"/>
              </a:rPr>
              <a:t> </a:t>
            </a:r>
          </a:p>
          <a:p>
            <a:pPr marL="0" indent="0">
              <a:buNone/>
              <a:defRPr/>
            </a:pPr>
            <a:r>
              <a:rPr lang="en-US" sz="2800">
                <a:solidFill>
                  <a:srgbClr val="FF0000"/>
                </a:solidFill>
                <a:latin typeface="Tahoma" charset="0"/>
              </a:rPr>
              <a:t>JOIN breed b</a:t>
            </a:r>
            <a:br>
              <a:rPr lang="en-US" sz="2800" dirty="0">
                <a:solidFill>
                  <a:srgbClr val="FF0000"/>
                </a:solidFill>
                <a:latin typeface="Tahoma" charset="0"/>
              </a:rPr>
            </a:br>
            <a:r>
              <a:rPr lang="en-US" sz="2800">
                <a:solidFill>
                  <a:srgbClr val="FF0000"/>
                </a:solidFill>
                <a:latin typeface="Tahoma" charset="0"/>
              </a:rPr>
              <a:t>ON b.</a:t>
            </a:r>
            <a:r>
              <a:rPr lang="en-US" sz="2800" dirty="0" err="1">
                <a:solidFill>
                  <a:srgbClr val="FF0000"/>
                </a:solidFill>
                <a:latin typeface="Tahoma" charset="0"/>
              </a:rPr>
              <a:t>breed_id</a:t>
            </a:r>
            <a:r>
              <a:rPr lang="en-US" sz="28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2800">
                <a:solidFill>
                  <a:srgbClr val="FF0000"/>
                </a:solidFill>
                <a:latin typeface="Tahoma" charset="0"/>
              </a:rPr>
              <a:t>= w.</a:t>
            </a:r>
            <a:r>
              <a:rPr lang="en-US" sz="2800" dirty="0" err="1">
                <a:solidFill>
                  <a:srgbClr val="FF0000"/>
                </a:solidFill>
                <a:latin typeface="Tahoma" charset="0"/>
              </a:rPr>
              <a:t>desired_breed</a:t>
            </a:r>
            <a:endParaRPr lang="en-US" sz="2800" dirty="0">
              <a:solidFill>
                <a:srgbClr val="FF0000"/>
              </a:solidFill>
              <a:latin typeface="Tahoma" charset="0"/>
            </a:endParaRPr>
          </a:p>
          <a:p>
            <a:pPr marL="0" indent="0">
              <a:buNone/>
              <a:defRPr/>
            </a:pPr>
            <a:r>
              <a:rPr lang="en-US" sz="2800" dirty="0">
                <a:latin typeface="Tahoma" charset="0"/>
              </a:rPr>
              <a:t>ORDER BY </a:t>
            </a:r>
            <a:r>
              <a:rPr lang="en-US" sz="2800" dirty="0" err="1">
                <a:latin typeface="Tahoma" charset="0"/>
              </a:rPr>
              <a:t>breed_name</a:t>
            </a:r>
            <a:r>
              <a:rPr lang="en-US" sz="2800" dirty="0">
                <a:latin typeface="Tahoma" charset="0"/>
              </a:rPr>
              <a:t>;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05CC09-25F4-4ACD-ABEA-82EBABB516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06" r="4747" b="4249"/>
          <a:stretch/>
        </p:blipFill>
        <p:spPr>
          <a:xfrm>
            <a:off x="5848828" y="4114800"/>
            <a:ext cx="305836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5096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Practice </a:t>
            </a:r>
            <a:r>
              <a:rPr lang="en-US"/>
              <a:t>Problem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871" y="1295400"/>
            <a:ext cx="8464258" cy="103028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List the volunteer’s last name, the animal’s name, the breed name and breed type. Order by vol last name.    First few rows shown: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07E83C-8319-4A5A-B427-F94AFCC34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40" y="3056290"/>
            <a:ext cx="3208015" cy="18967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8C308B-F175-487E-8CC9-D83776E8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640" y="2927103"/>
            <a:ext cx="4876800" cy="392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76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EFC50-18E8-4084-8B47-1F54D8193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Part 2, Day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E1290-5CCD-40D3-8375-A210C41C6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Functions</a:t>
            </a:r>
          </a:p>
        </p:txBody>
      </p:sp>
    </p:spTree>
    <p:extLst>
      <p:ext uri="{BB962C8B-B14F-4D97-AF65-F5344CB8AC3E}">
        <p14:creationId xmlns:p14="http://schemas.microsoft.com/office/powerpoint/2010/main" val="2476998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EDE2-7D15-4006-BF03-939FD7BFE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4 (Join)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D9DE25-402E-45FF-95EE-2F339BDB5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491535"/>
            <a:ext cx="8229600" cy="2895600"/>
          </a:xfrm>
        </p:spPr>
        <p:txBody>
          <a:bodyPr/>
          <a:lstStyle/>
          <a:p>
            <a:r>
              <a:rPr lang="en-US"/>
              <a:t>List all of the cities and countries in the Sakila schema.   The first few rows are shown: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EFDC35-4620-4400-AC29-70BAF7212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404386"/>
            <a:ext cx="4094018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688AA2-BCFD-4128-88E3-37D591201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786591"/>
            <a:ext cx="2743200" cy="301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71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SQL Group functions: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COUNT</a:t>
            </a:r>
          </a:p>
          <a:p>
            <a:pPr eaLnBrk="1" hangingPunct="1"/>
            <a:r>
              <a:rPr lang="en-US" altLang="en-US"/>
              <a:t>SUM</a:t>
            </a:r>
          </a:p>
          <a:p>
            <a:pPr eaLnBrk="1" hangingPunct="1"/>
            <a:r>
              <a:rPr lang="en-US" altLang="en-US"/>
              <a:t>AVG</a:t>
            </a:r>
          </a:p>
          <a:p>
            <a:pPr eaLnBrk="1" hangingPunct="1"/>
            <a:r>
              <a:rPr lang="en-US" altLang="en-US"/>
              <a:t>MAX</a:t>
            </a:r>
          </a:p>
          <a:p>
            <a:pPr eaLnBrk="1" hangingPunct="1"/>
            <a:r>
              <a:rPr lang="en-US" altLang="en-US"/>
              <a:t>MIN</a:t>
            </a:r>
          </a:p>
        </p:txBody>
      </p:sp>
    </p:spTree>
    <p:extLst>
      <p:ext uri="{BB962C8B-B14F-4D97-AF65-F5344CB8AC3E}">
        <p14:creationId xmlns:p14="http://schemas.microsoft.com/office/powerpoint/2010/main" val="156610050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11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are group functions?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Also known as </a:t>
            </a:r>
            <a:r>
              <a:rPr lang="en-US" altLang="en-US">
                <a:solidFill>
                  <a:schemeClr val="accent2"/>
                </a:solidFill>
              </a:rPr>
              <a:t>aggregate</a:t>
            </a:r>
            <a:r>
              <a:rPr lang="en-US" altLang="en-US"/>
              <a:t> functions</a:t>
            </a:r>
          </a:p>
          <a:p>
            <a:r>
              <a:rPr lang="en-US" altLang="en-US"/>
              <a:t>Group </a:t>
            </a:r>
            <a:r>
              <a:rPr lang="en-US" altLang="en-US" dirty="0"/>
              <a:t>functions operate </a:t>
            </a:r>
            <a:r>
              <a:rPr lang="en-US" altLang="en-US"/>
              <a:t>on zero </a:t>
            </a:r>
            <a:r>
              <a:rPr lang="en-US" altLang="en-US" dirty="0"/>
              <a:t>or more rows to give </a:t>
            </a:r>
            <a:r>
              <a:rPr lang="en-US" altLang="en-US" dirty="0">
                <a:solidFill>
                  <a:schemeClr val="accent2"/>
                </a:solidFill>
              </a:rPr>
              <a:t>one result </a:t>
            </a:r>
            <a:r>
              <a:rPr lang="en-US" altLang="en-US">
                <a:solidFill>
                  <a:schemeClr val="accent2"/>
                </a:solidFill>
              </a:rPr>
              <a:t>per group</a:t>
            </a:r>
            <a:endParaRPr lang="en-US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5943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205FCDEC-25AD-4302-93DA-16A8E186AA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Understanding Functions</a:t>
            </a:r>
          </a:p>
        </p:txBody>
      </p:sp>
      <p:sp>
        <p:nvSpPr>
          <p:cNvPr id="9220" name="Text Box 5">
            <a:extLst>
              <a:ext uri="{FF2B5EF4-FFF2-40B4-BE49-F238E27FC236}">
                <a16:creationId xmlns:a16="http://schemas.microsoft.com/office/drawing/2014/main" id="{E8FE46AF-B058-4EA2-A391-26E31FEA6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14600"/>
            <a:ext cx="2514600" cy="469900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Function</a:t>
            </a:r>
          </a:p>
        </p:txBody>
      </p:sp>
      <p:grpSp>
        <p:nvGrpSpPr>
          <p:cNvPr id="9221" name="Group 8">
            <a:extLst>
              <a:ext uri="{FF2B5EF4-FFF2-40B4-BE49-F238E27FC236}">
                <a16:creationId xmlns:a16="http://schemas.microsoft.com/office/drawing/2014/main" id="{20FC0CDE-C541-421E-9D91-4D7C6398284F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667000"/>
            <a:ext cx="1524000" cy="762000"/>
            <a:chOff x="1344" y="1680"/>
            <a:chExt cx="960" cy="480"/>
          </a:xfrm>
        </p:grpSpPr>
        <p:sp>
          <p:nvSpPr>
            <p:cNvPr id="9229" name="Line 6">
              <a:extLst>
                <a:ext uri="{FF2B5EF4-FFF2-40B4-BE49-F238E27FC236}">
                  <a16:creationId xmlns:a16="http://schemas.microsoft.com/office/drawing/2014/main" id="{86F84F81-D414-4F5E-9A05-39ED51DEFE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680"/>
              <a:ext cx="0" cy="48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Line 7">
              <a:extLst>
                <a:ext uri="{FF2B5EF4-FFF2-40B4-BE49-F238E27FC236}">
                  <a16:creationId xmlns:a16="http://schemas.microsoft.com/office/drawing/2014/main" id="{450BF879-E481-4509-8A4C-6041564F7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680"/>
              <a:ext cx="96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2" name="Text Box 15">
            <a:extLst>
              <a:ext uri="{FF2B5EF4-FFF2-40B4-BE49-F238E27FC236}">
                <a16:creationId xmlns:a16="http://schemas.microsoft.com/office/drawing/2014/main" id="{9F5A764E-C3DE-4D85-B5F3-426D2BE18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3429000"/>
            <a:ext cx="1887538" cy="830263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Zero or more Parameters</a:t>
            </a:r>
          </a:p>
        </p:txBody>
      </p:sp>
      <p:sp>
        <p:nvSpPr>
          <p:cNvPr id="9223" name="Text Box 21">
            <a:extLst>
              <a:ext uri="{FF2B5EF4-FFF2-40B4-BE49-F238E27FC236}">
                <a16:creationId xmlns:a16="http://schemas.microsoft.com/office/drawing/2014/main" id="{F3B87685-209B-43AD-B118-BBF89DF8D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325" y="2022475"/>
            <a:ext cx="827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Input</a:t>
            </a:r>
          </a:p>
        </p:txBody>
      </p:sp>
      <p:sp>
        <p:nvSpPr>
          <p:cNvPr id="9224" name="Text Box 22">
            <a:extLst>
              <a:ext uri="{FF2B5EF4-FFF2-40B4-BE49-F238E27FC236}">
                <a16:creationId xmlns:a16="http://schemas.microsoft.com/office/drawing/2014/main" id="{322997CE-BD03-478E-9122-7A2BFC073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981200"/>
            <a:ext cx="103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Output</a:t>
            </a:r>
          </a:p>
        </p:txBody>
      </p:sp>
      <p:sp>
        <p:nvSpPr>
          <p:cNvPr id="9225" name="Line 23">
            <a:extLst>
              <a:ext uri="{FF2B5EF4-FFF2-40B4-BE49-F238E27FC236}">
                <a16:creationId xmlns:a16="http://schemas.microsoft.com/office/drawing/2014/main" id="{16DB6C6A-B04A-44AC-B218-825DCED134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2743200"/>
            <a:ext cx="990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6" name="Line 24">
            <a:extLst>
              <a:ext uri="{FF2B5EF4-FFF2-40B4-BE49-F238E27FC236}">
                <a16:creationId xmlns:a16="http://schemas.microsoft.com/office/drawing/2014/main" id="{A472CFD0-DBB8-4227-8670-402277E3E7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2743200"/>
            <a:ext cx="0" cy="685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Text Box 25">
            <a:extLst>
              <a:ext uri="{FF2B5EF4-FFF2-40B4-BE49-F238E27FC236}">
                <a16:creationId xmlns:a16="http://schemas.microsoft.com/office/drawing/2014/main" id="{72E012DF-E56B-4287-88B1-02ABFA40B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3429000"/>
            <a:ext cx="1201738" cy="830263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1 Result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Value</a:t>
            </a:r>
          </a:p>
        </p:txBody>
      </p:sp>
      <p:sp>
        <p:nvSpPr>
          <p:cNvPr id="9228" name="Text Box 26">
            <a:extLst>
              <a:ext uri="{FF2B5EF4-FFF2-40B4-BE49-F238E27FC236}">
                <a16:creationId xmlns:a16="http://schemas.microsoft.com/office/drawing/2014/main" id="{40464A30-8BF9-42E7-87F5-64FBA940D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25" y="3059113"/>
            <a:ext cx="12414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latin typeface="Times New Roman" panose="02020603050405020304" pitchFamily="18" charset="0"/>
              </a:rPr>
              <a:t>performs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latin typeface="Times New Roman" panose="02020603050405020304" pitchFamily="18" charset="0"/>
              </a:rPr>
              <a:t>the operations</a:t>
            </a:r>
          </a:p>
        </p:txBody>
      </p:sp>
    </p:spTree>
    <p:extLst>
      <p:ext uri="{BB962C8B-B14F-4D97-AF65-F5344CB8AC3E}">
        <p14:creationId xmlns:p14="http://schemas.microsoft.com/office/powerpoint/2010/main" val="3778394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63A4F922-7F43-45B9-A034-8F303681EA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Two types of SQL functions</a:t>
            </a:r>
          </a:p>
        </p:txBody>
      </p:sp>
      <p:sp>
        <p:nvSpPr>
          <p:cNvPr id="11268" name="Text Box 5">
            <a:extLst>
              <a:ext uri="{FF2B5EF4-FFF2-40B4-BE49-F238E27FC236}">
                <a16:creationId xmlns:a16="http://schemas.microsoft.com/office/drawing/2014/main" id="{0D5BF993-5A9D-4E81-8CCF-69E456608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14600"/>
            <a:ext cx="2514600" cy="469900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Function</a:t>
            </a:r>
          </a:p>
        </p:txBody>
      </p:sp>
      <p:sp>
        <p:nvSpPr>
          <p:cNvPr id="11269" name="Line 6">
            <a:extLst>
              <a:ext uri="{FF2B5EF4-FFF2-40B4-BE49-F238E27FC236}">
                <a16:creationId xmlns:a16="http://schemas.microsoft.com/office/drawing/2014/main" id="{F122FC5D-4926-4E6F-BC87-87F6CD31A9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2743200"/>
            <a:ext cx="990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0" name="Text Box 8">
            <a:extLst>
              <a:ext uri="{FF2B5EF4-FFF2-40B4-BE49-F238E27FC236}">
                <a16:creationId xmlns:a16="http://schemas.microsoft.com/office/drawing/2014/main" id="{21E08336-C7D1-40F3-B0FC-A9A2EDC92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29000"/>
            <a:ext cx="1329210" cy="830997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Group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functions</a:t>
            </a:r>
          </a:p>
        </p:txBody>
      </p:sp>
      <p:sp>
        <p:nvSpPr>
          <p:cNvPr id="11271" name="Line 9">
            <a:extLst>
              <a:ext uri="{FF2B5EF4-FFF2-40B4-BE49-F238E27FC236}">
                <a16:creationId xmlns:a16="http://schemas.microsoft.com/office/drawing/2014/main" id="{AC1DCAA6-A986-4E04-A655-F8F6F56D43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6576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Line 10">
            <a:extLst>
              <a:ext uri="{FF2B5EF4-FFF2-40B4-BE49-F238E27FC236}">
                <a16:creationId xmlns:a16="http://schemas.microsoft.com/office/drawing/2014/main" id="{07370F88-8299-4D30-B440-CFE66EB8E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8862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11">
            <a:extLst>
              <a:ext uri="{FF2B5EF4-FFF2-40B4-BE49-F238E27FC236}">
                <a16:creationId xmlns:a16="http://schemas.microsoft.com/office/drawing/2014/main" id="{D6505D36-4A25-4818-AE34-FD042E4ACA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41148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" name="Line 12">
            <a:extLst>
              <a:ext uri="{FF2B5EF4-FFF2-40B4-BE49-F238E27FC236}">
                <a16:creationId xmlns:a16="http://schemas.microsoft.com/office/drawing/2014/main" id="{76045CE4-2157-4ED8-93C1-78066FA642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7610" y="38862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5" name="Line 13">
            <a:extLst>
              <a:ext uri="{FF2B5EF4-FFF2-40B4-BE49-F238E27FC236}">
                <a16:creationId xmlns:a16="http://schemas.microsoft.com/office/drawing/2014/main" id="{8202E244-536A-4E33-A5EE-954E997BB3C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2800" y="2743200"/>
            <a:ext cx="0" cy="685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6" name="Line 14">
            <a:extLst>
              <a:ext uri="{FF2B5EF4-FFF2-40B4-BE49-F238E27FC236}">
                <a16:creationId xmlns:a16="http://schemas.microsoft.com/office/drawing/2014/main" id="{CDF3024C-23A8-4290-8B9F-A670FBD917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62200" y="2743200"/>
            <a:ext cx="1295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7" name="Line 15">
            <a:extLst>
              <a:ext uri="{FF2B5EF4-FFF2-40B4-BE49-F238E27FC236}">
                <a16:creationId xmlns:a16="http://schemas.microsoft.com/office/drawing/2014/main" id="{A2514286-552F-403C-920C-AD40C390C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2743200"/>
            <a:ext cx="0" cy="685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8" name="Text Box 16">
            <a:extLst>
              <a:ext uri="{FF2B5EF4-FFF2-40B4-BE49-F238E27FC236}">
                <a16:creationId xmlns:a16="http://schemas.microsoft.com/office/drawing/2014/main" id="{3CFDDDA6-C128-41D6-87B2-2D5771DEA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429000"/>
            <a:ext cx="1627188" cy="835025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Single-row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functions</a:t>
            </a:r>
          </a:p>
        </p:txBody>
      </p:sp>
      <p:sp>
        <p:nvSpPr>
          <p:cNvPr id="11279" name="Line 17">
            <a:extLst>
              <a:ext uri="{FF2B5EF4-FFF2-40B4-BE49-F238E27FC236}">
                <a16:creationId xmlns:a16="http://schemas.microsoft.com/office/drawing/2014/main" id="{985934C6-61BB-407F-9681-DF7DC327B63A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38862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0" name="Line 18">
            <a:extLst>
              <a:ext uri="{FF2B5EF4-FFF2-40B4-BE49-F238E27FC236}">
                <a16:creationId xmlns:a16="http://schemas.microsoft.com/office/drawing/2014/main" id="{48EB8349-44BF-428B-A1D6-ADA830FABBF7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3886200"/>
            <a:ext cx="685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1" name="Text Box 19">
            <a:extLst>
              <a:ext uri="{FF2B5EF4-FFF2-40B4-BE49-F238E27FC236}">
                <a16:creationId xmlns:a16="http://schemas.microsoft.com/office/drawing/2014/main" id="{29DD4D8D-5BE8-4C70-9AB2-6A21239CC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8" y="3475038"/>
            <a:ext cx="6588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one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row</a:t>
            </a:r>
          </a:p>
        </p:txBody>
      </p:sp>
      <p:sp>
        <p:nvSpPr>
          <p:cNvPr id="11282" name="Text Box 20">
            <a:extLst>
              <a:ext uri="{FF2B5EF4-FFF2-40B4-BE49-F238E27FC236}">
                <a16:creationId xmlns:a16="http://schemas.microsoft.com/office/drawing/2014/main" id="{54080DA3-C6E7-458C-A234-56B11A77F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925" y="3394075"/>
            <a:ext cx="860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many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rows</a:t>
            </a:r>
          </a:p>
        </p:txBody>
      </p:sp>
      <p:sp>
        <p:nvSpPr>
          <p:cNvPr id="11283" name="TextBox 1">
            <a:extLst>
              <a:ext uri="{FF2B5EF4-FFF2-40B4-BE49-F238E27FC236}">
                <a16:creationId xmlns:a16="http://schemas.microsoft.com/office/drawing/2014/main" id="{499CDD83-6B85-4C2B-98F4-0D6F7BF6E2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432300"/>
            <a:ext cx="2935288" cy="831850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Execute </a:t>
            </a:r>
            <a:r>
              <a:rPr lang="en-US" altLang="en-US" sz="2400" b="0" i="1" u="sng">
                <a:latin typeface="Times New Roman" panose="02020603050405020304" pitchFamily="18" charset="0"/>
              </a:rPr>
              <a:t>once for each row </a:t>
            </a:r>
            <a:endParaRPr lang="en-US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1284" name="TextBox 1">
            <a:extLst>
              <a:ext uri="{FF2B5EF4-FFF2-40B4-BE49-F238E27FC236}">
                <a16:creationId xmlns:a16="http://schemas.microsoft.com/office/drawing/2014/main" id="{D9E4DC6E-44C7-410E-A4A8-8E367F13C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4533900"/>
            <a:ext cx="2935288" cy="831850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Execute </a:t>
            </a:r>
            <a:r>
              <a:rPr lang="en-US" altLang="en-US" sz="2400" b="0" i="1" u="sng">
                <a:latin typeface="Times New Roman" panose="02020603050405020304" pitchFamily="18" charset="0"/>
              </a:rPr>
              <a:t>once for each set of rows</a:t>
            </a:r>
            <a:endParaRPr lang="en-US" altLang="en-US" sz="24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80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Joining Tables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When you need data from more than one table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hlink"/>
                </a:solidFill>
              </a:rPr>
              <a:t>The tables must have a relationship (“link”)  or it can be a line of links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hlink"/>
                </a:solidFill>
              </a:rPr>
              <a:t>See the Entity-Relationship Diagrams in D2L Content | MySQL Setup</a:t>
            </a:r>
          </a:p>
        </p:txBody>
      </p:sp>
    </p:spTree>
    <p:extLst>
      <p:ext uri="{BB962C8B-B14F-4D97-AF65-F5344CB8AC3E}">
        <p14:creationId xmlns:p14="http://schemas.microsoft.com/office/powerpoint/2010/main" val="347162695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9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38200" y="2438400"/>
            <a:ext cx="74676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350963" y="12954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How many animals are there at the shelter?</a:t>
            </a:r>
          </a:p>
        </p:txBody>
      </p:sp>
      <p:sp>
        <p:nvSpPr>
          <p:cNvPr id="313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77724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800" dirty="0"/>
              <a:t>SELECT Count(*) AS ‘Number of Animals’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800" dirty="0"/>
              <a:t>FROM animal;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57501-74E1-4E2E-A602-3DE0B5CE2D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78" t="12367"/>
          <a:stretch/>
        </p:blipFill>
        <p:spPr>
          <a:xfrm>
            <a:off x="2590800" y="4800600"/>
            <a:ext cx="2971800" cy="10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98208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3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51452" y="2733261"/>
            <a:ext cx="78486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1350963" y="12954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en-US" sz="4000"/>
              <a:t>What is the average age of the animals at </a:t>
            </a:r>
            <a:r>
              <a:rPr lang="en-US" altLang="en-US" sz="4000" dirty="0"/>
              <a:t>the shelter?</a:t>
            </a:r>
          </a:p>
        </p:txBody>
      </p:sp>
      <p:sp>
        <p:nvSpPr>
          <p:cNvPr id="313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51452" y="2743200"/>
            <a:ext cx="77724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800" dirty="0"/>
              <a:t>SELECT AVG(</a:t>
            </a:r>
            <a:r>
              <a:rPr lang="en-US" altLang="en-US" sz="2800" dirty="0" err="1"/>
              <a:t>animal_age</a:t>
            </a:r>
            <a:r>
              <a:rPr lang="en-US" altLang="en-US" sz="2800" dirty="0"/>
              <a:t>) AS ‘Average age of Animals’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800" dirty="0"/>
              <a:t>FROM animal;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7BA2CC-9309-43F9-B0B7-0B3FA7098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4829175"/>
            <a:ext cx="3429000" cy="102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3612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3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SQL Group functions: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COUNT   -- counts how many values</a:t>
            </a:r>
          </a:p>
          <a:p>
            <a:pPr eaLnBrk="1" hangingPunct="1"/>
            <a:r>
              <a:rPr lang="en-US" altLang="en-US" dirty="0"/>
              <a:t>SUM   -- adds up the values</a:t>
            </a:r>
          </a:p>
          <a:p>
            <a:pPr eaLnBrk="1" hangingPunct="1"/>
            <a:r>
              <a:rPr lang="en-US" altLang="en-US" dirty="0"/>
              <a:t>AVG  -- finds the average</a:t>
            </a:r>
          </a:p>
          <a:p>
            <a:pPr eaLnBrk="1" hangingPunct="1"/>
            <a:r>
              <a:rPr lang="en-US" altLang="en-US" dirty="0"/>
              <a:t>MAX  -- finds the largest</a:t>
            </a:r>
          </a:p>
          <a:p>
            <a:pPr eaLnBrk="1" hangingPunct="1"/>
            <a:r>
              <a:rPr lang="en-US" altLang="en-US" dirty="0"/>
              <a:t>MIN  -- finds the smallest</a:t>
            </a:r>
          </a:p>
        </p:txBody>
      </p:sp>
    </p:spTree>
    <p:extLst>
      <p:ext uri="{BB962C8B-B14F-4D97-AF65-F5344CB8AC3E}">
        <p14:creationId xmlns:p14="http://schemas.microsoft.com/office/powerpoint/2010/main" val="339929004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11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</a:t>
            </a:r>
            <a:r>
              <a:rPr lang="en-US"/>
              <a:t>Practice Problem 5 (Group </a:t>
            </a:r>
            <a:r>
              <a:rPr lang="en-US" dirty="0"/>
              <a:t>functions):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1944687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Sakila</a:t>
            </a:r>
            <a:r>
              <a:rPr lang="en-US" dirty="0"/>
              <a:t>:   in the Payment table, what are the number of payments, the total amount of payments and the average amount of payments?  No “Order By” necessary.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C5ACDE-CFB7-4375-997F-E983D3634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938" y="4542597"/>
            <a:ext cx="6875462" cy="74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079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143000" y="4114800"/>
            <a:ext cx="548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GROUP BY clause</a:t>
            </a:r>
          </a:p>
        </p:txBody>
      </p:sp>
      <p:sp>
        <p:nvSpPr>
          <p:cNvPr id="314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19200" y="2171700"/>
            <a:ext cx="7772400" cy="41148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/>
              <a:t>SELECT  column(s)</a:t>
            </a:r>
            <a:br>
              <a:rPr lang="en-US" altLang="en-US" b="1"/>
            </a:br>
            <a:r>
              <a:rPr lang="en-US" altLang="en-US" b="1"/>
              <a:t>FROM table(s)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/>
              <a:t>[WHERE criteria]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/>
              <a:t>[GROUP BY column]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/>
              <a:t>[ORDER BY column];</a:t>
            </a:r>
          </a:p>
        </p:txBody>
      </p:sp>
    </p:spTree>
    <p:extLst>
      <p:ext uri="{BB962C8B-B14F-4D97-AF65-F5344CB8AC3E}">
        <p14:creationId xmlns:p14="http://schemas.microsoft.com/office/powerpoint/2010/main" val="17464189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4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4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4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4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2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EA359-3DFF-422C-8296-B18B38AA8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Copy/paste the previous problem (Quidditch #5)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23A70-204E-47BB-8AE3-19036AF0E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Sakila:   What are the number of payments, the total amount of payments and the average amount of payments </a:t>
            </a:r>
            <a:r>
              <a:rPr lang="en-US" u="sng">
                <a:solidFill>
                  <a:srgbClr val="C00000"/>
                </a:solidFill>
              </a:rPr>
              <a:t>for each customer</a:t>
            </a:r>
            <a:r>
              <a:rPr lang="en-US"/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527D00-57BF-48A0-B281-0E99A9E73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26" y="3657600"/>
            <a:ext cx="8586148" cy="16002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90D93B-F6F1-420E-9773-01F3ED622B71}"/>
              </a:ext>
            </a:extLst>
          </p:cNvPr>
          <p:cNvSpPr/>
          <p:nvPr/>
        </p:nvSpPr>
        <p:spPr>
          <a:xfrm>
            <a:off x="278926" y="4495800"/>
            <a:ext cx="2388074" cy="3810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62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60B5A7-1DC3-41E4-B995-F6B14A82A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10" y="533400"/>
            <a:ext cx="8761580" cy="1981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CB613D-192B-4A09-8B67-19A9B09D3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286000"/>
            <a:ext cx="6248400" cy="45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740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D9121-3962-4CFD-A92E-974360DC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HAVING – restricts the grouped rows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2247B1-2633-4F6F-9D11-FB29D573C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1560"/>
            <a:ext cx="9144000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37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Quidditch Practice Problem 6 (Group by):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69503"/>
            <a:ext cx="7772400" cy="1944687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Sakila:  Rental table--List each staff_id, the number of customers they serve, the largest and smallest rental ID.  Order by staff_id, as shown: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A2CAE9-D00E-4295-AC3C-2A12AE369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62400"/>
            <a:ext cx="8150352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74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EFC50-18E8-4084-8B47-1F54D8193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Part 2, Day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E1290-5CCD-40D3-8375-A210C41C6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Nested queries</a:t>
            </a:r>
          </a:p>
        </p:txBody>
      </p:sp>
    </p:spTree>
    <p:extLst>
      <p:ext uri="{BB962C8B-B14F-4D97-AF65-F5344CB8AC3E}">
        <p14:creationId xmlns:p14="http://schemas.microsoft.com/office/powerpoint/2010/main" val="239692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150168"/>
            <a:ext cx="534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Link between animal and breed tables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66800" y="611833"/>
            <a:ext cx="7543800" cy="6096000"/>
            <a:chOff x="1084943" y="611833"/>
            <a:chExt cx="7543800" cy="6096000"/>
          </a:xfrm>
        </p:grpSpPr>
        <p:pic>
          <p:nvPicPr>
            <p:cNvPr id="4" name="Picture 3"/>
            <p:cNvPicPr/>
            <p:nvPr/>
          </p:nvPicPr>
          <p:blipFill rotWithShape="1">
            <a:blip r:embed="rId2"/>
            <a:srcRect l="32385" t="19639" r="7655" b="18638"/>
            <a:stretch/>
          </p:blipFill>
          <p:spPr bwMode="auto">
            <a:xfrm>
              <a:off x="1084943" y="611833"/>
              <a:ext cx="7543800" cy="6096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6" name="Straight Connector 5"/>
            <p:cNvCxnSpPr/>
            <p:nvPr/>
          </p:nvCxnSpPr>
          <p:spPr bwMode="auto">
            <a:xfrm flipV="1">
              <a:off x="2530270" y="1219200"/>
              <a:ext cx="1889330" cy="14478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" name="Oval 1"/>
            <p:cNvSpPr/>
            <p:nvPr/>
          </p:nvSpPr>
          <p:spPr bwMode="auto">
            <a:xfrm>
              <a:off x="4419600" y="1066800"/>
              <a:ext cx="1234870" cy="3048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1295400" y="2514600"/>
              <a:ext cx="1234870" cy="30480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445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13930-00E1-4B8B-92F6-7F3B33388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Problem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C47D6-95AB-4A6B-B4D9-C02849DB2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95401"/>
            <a:ext cx="8610600" cy="1752600"/>
          </a:xfrm>
        </p:spPr>
        <p:txBody>
          <a:bodyPr/>
          <a:lstStyle/>
          <a:p>
            <a:r>
              <a:rPr lang="en-US" sz="2400"/>
              <a:t>Animal: Select the volunteer ID, how many animals, and the average, youngest and oldest age, grouped by volunteer ID.  Only include those volunteers who have 2 or more animals.   Order by number descending.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7F05C-5EC0-4C51-A2C1-75F555404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048000"/>
            <a:ext cx="6553200" cy="250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408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Nested queries 	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Place one query inside another</a:t>
            </a:r>
          </a:p>
          <a:p>
            <a:pPr eaLnBrk="1" hangingPunct="1"/>
            <a:r>
              <a:rPr lang="en-US" altLang="en-US" dirty="0"/>
              <a:t>The inner query is called the </a:t>
            </a:r>
            <a:r>
              <a:rPr lang="en-US" altLang="en-US" u="sng" dirty="0">
                <a:solidFill>
                  <a:schemeClr val="hlink"/>
                </a:solidFill>
              </a:rPr>
              <a:t>subquery  </a:t>
            </a:r>
          </a:p>
          <a:p>
            <a:pPr eaLnBrk="1" hangingPunct="1"/>
            <a:r>
              <a:rPr lang="en-US" altLang="en-US" u="sng" dirty="0">
                <a:solidFill>
                  <a:schemeClr val="hlink"/>
                </a:solidFill>
              </a:rPr>
              <a:t>It’s important that the subquery just return one value</a:t>
            </a:r>
          </a:p>
        </p:txBody>
      </p:sp>
    </p:spTree>
    <p:extLst>
      <p:ext uri="{BB962C8B-B14F-4D97-AF65-F5344CB8AC3E}">
        <p14:creationId xmlns:p14="http://schemas.microsoft.com/office/powerpoint/2010/main" val="92032975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B8C79-632F-40EF-B864-95914AC68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530EC-0363-463B-911A-D761966EF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List the volunteers who live in the same city as Alice </a:t>
            </a:r>
            <a:r>
              <a:rPr lang="en-US" altLang="en-US" dirty="0" err="1"/>
              <a:t>Ledet</a:t>
            </a:r>
            <a:r>
              <a:rPr lang="en-US" altLang="en-US" dirty="0"/>
              <a:t>.  </a:t>
            </a:r>
          </a:p>
          <a:p>
            <a:pPr eaLnBrk="1" hangingPunct="1"/>
            <a:r>
              <a:rPr lang="en-US" altLang="en-US" sz="2800" kern="1200" dirty="0">
                <a:latin typeface="Tahoma" pitchFamily="34" charset="0"/>
                <a:cs typeface="Arial" charset="0"/>
              </a:rPr>
              <a:t>You don’t know what city Alice </a:t>
            </a:r>
            <a:r>
              <a:rPr lang="en-US" altLang="en-US" sz="2800" kern="1200" dirty="0" err="1">
                <a:latin typeface="Tahoma" pitchFamily="34" charset="0"/>
                <a:cs typeface="Arial" charset="0"/>
              </a:rPr>
              <a:t>Ledet</a:t>
            </a:r>
            <a:r>
              <a:rPr lang="en-US" altLang="en-US" sz="2800" kern="1200" dirty="0">
                <a:latin typeface="Tahoma" pitchFamily="34" charset="0"/>
                <a:cs typeface="Arial" charset="0"/>
              </a:rPr>
              <a:t> lives in—</a:t>
            </a:r>
            <a:r>
              <a:rPr lang="en-US" altLang="en-US" sz="2800" kern="1200" dirty="0">
                <a:solidFill>
                  <a:schemeClr val="hlink"/>
                </a:solidFill>
                <a:latin typeface="Tahoma" pitchFamily="34" charset="0"/>
                <a:cs typeface="Arial" charset="0"/>
              </a:rPr>
              <a:t>so you must write a subquery to look that up.</a:t>
            </a:r>
          </a:p>
          <a:p>
            <a:pPr eaLnBrk="1" hangingPunct="1"/>
            <a:r>
              <a:rPr lang="en-US" altLang="en-US" sz="2800" kern="1200" dirty="0">
                <a:solidFill>
                  <a:schemeClr val="hlink"/>
                </a:solidFill>
                <a:latin typeface="Tahoma" pitchFamily="34" charset="0"/>
                <a:cs typeface="Arial" charset="0"/>
              </a:rPr>
              <a:t>Do not manually lookup information, that is what the database is for</a:t>
            </a:r>
          </a:p>
          <a:p>
            <a:pPr eaLnBrk="1" hangingPunct="1"/>
            <a:endParaRPr lang="en-US" altLang="en-US" sz="2800" kern="1200" dirty="0">
              <a:solidFill>
                <a:schemeClr val="hlink"/>
              </a:solidFill>
              <a:latin typeface="Tahoma" pitchFamily="34" charset="0"/>
              <a:cs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4541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78536" y="1600200"/>
            <a:ext cx="5922264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Write the subquery to retrieve the city for Alice </a:t>
            </a:r>
            <a:r>
              <a:rPr lang="en-US" altLang="en-US" dirty="0" err="1"/>
              <a:t>Ledet</a:t>
            </a:r>
            <a:endParaRPr lang="en-US" altLang="en-US" dirty="0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</a:t>
            </a:r>
            <a:r>
              <a:rPr lang="en-US" altLang="en-US" sz="2800" dirty="0" err="1"/>
              <a:t>vol_city</a:t>
            </a:r>
            <a:r>
              <a:rPr lang="en-US" altLang="en-US" sz="2800" dirty="0"/>
              <a:t>                  			   </a:t>
            </a:r>
          </a:p>
          <a:p>
            <a:pPr eaLnBrk="1" hangingPunct="1">
              <a:buNone/>
            </a:pPr>
            <a:r>
              <a:rPr lang="en-US" altLang="en-US" sz="2800" dirty="0"/>
              <a:t>FROM volunteer                  			   </a:t>
            </a:r>
          </a:p>
          <a:p>
            <a:pPr eaLnBrk="1" hangingPunct="1">
              <a:buNone/>
            </a:pPr>
            <a:r>
              <a:rPr lang="en-US" altLang="en-US" sz="2800" dirty="0"/>
              <a:t>WHERE </a:t>
            </a:r>
            <a:r>
              <a:rPr lang="en-US" altLang="en-US" sz="2800" dirty="0" err="1"/>
              <a:t>vol_first</a:t>
            </a:r>
            <a:r>
              <a:rPr lang="en-US" altLang="en-US" sz="2800" dirty="0"/>
              <a:t> = 'Alice'                   			    AND </a:t>
            </a:r>
            <a:r>
              <a:rPr lang="en-US" altLang="en-US" sz="2800" dirty="0" err="1"/>
              <a:t>vol_last</a:t>
            </a:r>
            <a:r>
              <a:rPr lang="en-US" altLang="en-US" sz="2800" dirty="0"/>
              <a:t> = '</a:t>
            </a:r>
            <a:r>
              <a:rPr lang="en-US" altLang="en-US" sz="2800" dirty="0" err="1"/>
              <a:t>Ledet</a:t>
            </a:r>
            <a:r>
              <a:rPr lang="en-US" altLang="en-US" sz="2800" dirty="0"/>
              <a:t>';</a:t>
            </a:r>
            <a:endParaRPr lang="en-US" altLang="en-US" sz="2800" dirty="0">
              <a:solidFill>
                <a:schemeClr val="folHlink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420FC9-AF5F-455F-8E02-6C0BBEF7A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373562"/>
            <a:ext cx="182880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1635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539119" y="2728119"/>
            <a:ext cx="4524829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Now write the outer query and combine with the subquery.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</a:t>
            </a:r>
            <a:r>
              <a:rPr lang="en-US" altLang="en-US" sz="2800" dirty="0" err="1"/>
              <a:t>vol_id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vol_first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vol_last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/>
              <a:t>FROM volunteer</a:t>
            </a:r>
          </a:p>
          <a:p>
            <a:pPr eaLnBrk="1" hangingPunct="1">
              <a:buNone/>
            </a:pPr>
            <a:r>
              <a:rPr lang="en-US" altLang="en-US" sz="2800" dirty="0"/>
              <a:t>WHERE </a:t>
            </a:r>
            <a:r>
              <a:rPr lang="en-US" altLang="en-US" sz="2800" dirty="0" err="1"/>
              <a:t>vol_city</a:t>
            </a:r>
            <a:r>
              <a:rPr lang="en-US" altLang="en-US" sz="2800" dirty="0"/>
              <a:t> = (SELECT </a:t>
            </a:r>
            <a:r>
              <a:rPr lang="en-US" altLang="en-US" sz="2800" dirty="0" err="1"/>
              <a:t>vol_city</a:t>
            </a:r>
            <a:r>
              <a:rPr lang="en-US" altLang="en-US" sz="2800" dirty="0"/>
              <a:t>                  			   FROM volunteer                  			   WHERE </a:t>
            </a:r>
            <a:r>
              <a:rPr lang="en-US" altLang="en-US" sz="2800" dirty="0" err="1"/>
              <a:t>vol_first</a:t>
            </a:r>
            <a:r>
              <a:rPr lang="en-US" altLang="en-US" sz="2800" dirty="0"/>
              <a:t> = 'Alice'                   			    AND </a:t>
            </a:r>
            <a:r>
              <a:rPr lang="en-US" altLang="en-US" sz="2800" dirty="0" err="1"/>
              <a:t>vol_last</a:t>
            </a:r>
            <a:r>
              <a:rPr lang="en-US" altLang="en-US" sz="2800" dirty="0"/>
              <a:t> = '</a:t>
            </a:r>
            <a:r>
              <a:rPr lang="en-US" altLang="en-US" sz="2800" dirty="0" err="1"/>
              <a:t>Ledet</a:t>
            </a:r>
            <a:r>
              <a:rPr lang="en-US" altLang="en-US" sz="2800" dirty="0"/>
              <a:t>');</a:t>
            </a:r>
            <a:endParaRPr lang="en-US" altLang="en-US" sz="2800" dirty="0">
              <a:solidFill>
                <a:schemeClr val="folHlink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693333" y="4880372"/>
            <a:ext cx="33153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 just one semi-colon</a:t>
            </a:r>
          </a:p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for the whole query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V="1">
            <a:off x="6705600" y="4472781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AA78E0E4-F1E1-4779-94C0-1A9450478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6" y="3505200"/>
            <a:ext cx="32960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 put the subquery in</a:t>
            </a:r>
          </a:p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parenthesis</a:t>
            </a:r>
          </a:p>
        </p:txBody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5BA0ABB6-00C1-4221-912B-BF41C71D14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30103" y="3097609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4798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203473" y="2676525"/>
            <a:ext cx="1371599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subquery returns its result, then the outer query can run</a:t>
            </a:r>
            <a:endParaRPr lang="en-US" altLang="en-US" dirty="0"/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46238"/>
            <a:ext cx="7656512" cy="1411287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</a:t>
            </a:r>
            <a:r>
              <a:rPr lang="en-US" altLang="en-US" sz="2800" dirty="0" err="1"/>
              <a:t>vol_id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vol_first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vol_last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/>
              <a:t>FROM volunteer</a:t>
            </a:r>
          </a:p>
          <a:p>
            <a:pPr eaLnBrk="1" hangingPunct="1">
              <a:buNone/>
            </a:pPr>
            <a:r>
              <a:rPr lang="en-US" altLang="en-US" sz="2800" dirty="0"/>
              <a:t>WHERE </a:t>
            </a:r>
            <a:r>
              <a:rPr lang="en-US" altLang="en-US" sz="2800" dirty="0" err="1"/>
              <a:t>vol_city</a:t>
            </a:r>
            <a:r>
              <a:rPr lang="en-US" altLang="en-US" sz="2800" dirty="0"/>
              <a:t> = ‘Atlanta’;</a:t>
            </a:r>
            <a:endParaRPr lang="en-US" altLang="en-US" sz="2800" dirty="0">
              <a:solidFill>
                <a:schemeClr val="folHlink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0" t="40127" r="58837" b="43958"/>
          <a:stretch/>
        </p:blipFill>
        <p:spPr bwMode="auto">
          <a:xfrm>
            <a:off x="1295400" y="3810000"/>
            <a:ext cx="4038600" cy="277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59BFB22A-68E8-4272-A83F-02D4BD54A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157221"/>
            <a:ext cx="31422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This is the result of</a:t>
            </a:r>
          </a:p>
          <a:p>
            <a:pPr eaLnBrk="1" hangingPunct="1"/>
            <a:r>
              <a:rPr lang="en-US" altLang="en-US" b="1" dirty="0">
                <a:solidFill>
                  <a:schemeClr val="hlink"/>
                </a:solidFill>
              </a:rPr>
              <a:t>The subquery</a:t>
            </a:r>
          </a:p>
        </p:txBody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153FAB17-E246-4ECE-9B2B-BF7116840F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91200" y="2981325"/>
            <a:ext cx="607729" cy="1905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9048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294BF-8CA9-42B7-A467-CE96F37BD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76AC7-944C-4A37-8E54-0FD408EBB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the animals’ name and arrival date for those animals having the same arrival year as ‘Coco’. </a:t>
            </a:r>
          </a:p>
        </p:txBody>
      </p:sp>
    </p:spTree>
    <p:extLst>
      <p:ext uri="{BB962C8B-B14F-4D97-AF65-F5344CB8AC3E}">
        <p14:creationId xmlns:p14="http://schemas.microsoft.com/office/powerpoint/2010/main" val="30930904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78536" y="1600200"/>
            <a:ext cx="5922264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Write the subquery to retrieve the year for Coco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Year(</a:t>
            </a:r>
            <a:r>
              <a:rPr lang="en-US" altLang="en-US" sz="2800" dirty="0" err="1"/>
              <a:t>arrival_date</a:t>
            </a:r>
            <a:r>
              <a:rPr lang="en-US" altLang="en-US" sz="2800" dirty="0"/>
              <a:t>)</a:t>
            </a:r>
          </a:p>
          <a:p>
            <a:pPr eaLnBrk="1" hangingPunct="1">
              <a:buNone/>
            </a:pPr>
            <a:r>
              <a:rPr lang="en-US" altLang="en-US" sz="2800" dirty="0"/>
              <a:t>FROM animal</a:t>
            </a:r>
          </a:p>
          <a:p>
            <a:pPr eaLnBrk="1" hangingPunct="1">
              <a:buNone/>
            </a:pPr>
            <a:r>
              <a:rPr lang="en-US" altLang="en-US" sz="2800" dirty="0"/>
              <a:t>WHERE </a:t>
            </a:r>
            <a:r>
              <a:rPr lang="en-US" altLang="en-US" sz="2800" dirty="0" err="1"/>
              <a:t>animal_name</a:t>
            </a:r>
            <a:r>
              <a:rPr lang="en-US" altLang="en-US" sz="2800" dirty="0"/>
              <a:t> = 'Coco';</a:t>
            </a:r>
            <a:endParaRPr lang="en-US" altLang="en-US" sz="2800" dirty="0">
              <a:solidFill>
                <a:schemeClr val="folHlink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9DAED0-2E93-4E78-A790-CC1B2D2B5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373562"/>
            <a:ext cx="3131036" cy="111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8973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29000" y="3429000"/>
            <a:ext cx="54102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Now write the outer query and combine with the subquery.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534400" cy="44958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</a:t>
            </a:r>
            <a:r>
              <a:rPr lang="en-US" altLang="en-US" sz="2800" dirty="0" err="1"/>
              <a:t>animal_name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arrival_date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/>
              <a:t>FROM animal</a:t>
            </a:r>
          </a:p>
          <a:p>
            <a:pPr eaLnBrk="1" hangingPunct="1">
              <a:buNone/>
            </a:pPr>
            <a:r>
              <a:rPr lang="en-US" altLang="en-US" sz="2800" dirty="0"/>
              <a:t>WHERE YEAR(</a:t>
            </a:r>
            <a:r>
              <a:rPr lang="en-US" altLang="en-US" sz="2800" dirty="0" err="1"/>
              <a:t>arrival_date</a:t>
            </a:r>
            <a:r>
              <a:rPr lang="en-US" altLang="en-US" sz="2800" dirty="0"/>
              <a:t>)  = </a:t>
            </a:r>
          </a:p>
          <a:p>
            <a:pPr eaLnBrk="1" hangingPunct="1">
              <a:buNone/>
            </a:pPr>
            <a:r>
              <a:rPr lang="en-US" altLang="en-US" sz="2800" dirty="0"/>
              <a:t>				    (SELECT Year(</a:t>
            </a:r>
            <a:r>
              <a:rPr lang="en-US" altLang="en-US" sz="2800" dirty="0" err="1"/>
              <a:t>arrival_date</a:t>
            </a:r>
            <a:r>
              <a:rPr lang="en-US" altLang="en-US" sz="2800" dirty="0"/>
              <a:t>)</a:t>
            </a:r>
          </a:p>
          <a:p>
            <a:pPr eaLnBrk="1" hangingPunct="1">
              <a:buNone/>
            </a:pPr>
            <a:r>
              <a:rPr lang="en-US" altLang="en-US" sz="2800" dirty="0"/>
              <a:t>				    FROM animal</a:t>
            </a:r>
          </a:p>
          <a:p>
            <a:pPr eaLnBrk="1" hangingPunct="1">
              <a:buNone/>
            </a:pPr>
            <a:r>
              <a:rPr lang="en-US" altLang="en-US" sz="2800" dirty="0"/>
              <a:t>				    WHERE </a:t>
            </a:r>
            <a:r>
              <a:rPr lang="en-US" altLang="en-US" sz="2800" dirty="0" err="1"/>
              <a:t>animal_name</a:t>
            </a:r>
            <a:r>
              <a:rPr lang="en-US" altLang="en-US" sz="2800" dirty="0"/>
              <a:t> = 'Coco’);</a:t>
            </a:r>
            <a:endParaRPr lang="en-US" altLang="en-US" sz="2800" dirty="0">
              <a:solidFill>
                <a:schemeClr val="folHlink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4EAAF3-5E79-4248-9BEB-794B95F31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410200"/>
            <a:ext cx="3429000" cy="13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2101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Practice </a:t>
            </a:r>
            <a:r>
              <a:rPr lang="en-US"/>
              <a:t>Problem 8 </a:t>
            </a:r>
            <a:r>
              <a:rPr lang="en-US" dirty="0"/>
              <a:t>(Subquery):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118268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Find any adopter (display first, last name</a:t>
            </a:r>
            <a:r>
              <a:rPr lang="en-US"/>
              <a:t>, and ID</a:t>
            </a:r>
            <a:r>
              <a:rPr lang="en-US" dirty="0"/>
              <a:t>) who has the same adopter id as the volunteer Mimi </a:t>
            </a:r>
            <a:r>
              <a:rPr lang="en-US" dirty="0" err="1"/>
              <a:t>Jannik</a:t>
            </a:r>
            <a:r>
              <a:rPr lang="en-US" dirty="0"/>
              <a:t> has volunteer ID.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71F4F8-B073-4C39-BB7D-EDCF932E2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114800"/>
            <a:ext cx="50292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1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… 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06526"/>
            <a:ext cx="7427912" cy="1092510"/>
          </a:xfrm>
        </p:spPr>
        <p:txBody>
          <a:bodyPr/>
          <a:lstStyle/>
          <a:p>
            <a:r>
              <a:rPr lang="en-US"/>
              <a:t>This is how you will accomplish joining the two tables with the common column breed_id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676400" y="3352800"/>
            <a:ext cx="4648200" cy="2133600"/>
            <a:chOff x="1219200" y="762000"/>
            <a:chExt cx="4648200" cy="2133600"/>
          </a:xfrm>
        </p:grpSpPr>
        <p:pic>
          <p:nvPicPr>
            <p:cNvPr id="10" name="Picture 9"/>
            <p:cNvPicPr/>
            <p:nvPr/>
          </p:nvPicPr>
          <p:blipFill rotWithShape="1">
            <a:blip r:embed="rId2"/>
            <a:srcRect l="33538" t="21284" r="26604" b="55352"/>
            <a:stretch/>
          </p:blipFill>
          <p:spPr bwMode="auto">
            <a:xfrm>
              <a:off x="1219200" y="762000"/>
              <a:ext cx="4648200" cy="21336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 bwMode="auto">
            <a:xfrm flipV="1">
              <a:off x="2424599" y="1173425"/>
              <a:ext cx="1751197" cy="133868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/>
            <p:cNvSpPr/>
            <p:nvPr/>
          </p:nvSpPr>
          <p:spPr bwMode="auto">
            <a:xfrm>
              <a:off x="4175796" y="1032511"/>
              <a:ext cx="1144586" cy="28182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280013" y="2371195"/>
              <a:ext cx="1144586" cy="28182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99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Query:  List </a:t>
            </a:r>
            <a:r>
              <a:rPr lang="en-US" dirty="0"/>
              <a:t>all animal names and their </a:t>
            </a:r>
            <a:r>
              <a:rPr lang="en-US"/>
              <a:t>breed name.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4" y="1600200"/>
            <a:ext cx="7427912" cy="1092510"/>
          </a:xfrm>
        </p:spPr>
        <p:txBody>
          <a:bodyPr/>
          <a:lstStyle/>
          <a:p>
            <a:r>
              <a:rPr lang="en-US" dirty="0"/>
              <a:t>First, determine what tables </a:t>
            </a:r>
            <a:r>
              <a:rPr lang="en-US"/>
              <a:t>you need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Animal name is in the ANIMAL table, but the breed name is in the BREED table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l="33538" t="21284" r="26604" b="55352"/>
          <a:stretch/>
        </p:blipFill>
        <p:spPr bwMode="auto">
          <a:xfrm>
            <a:off x="1981200" y="2433995"/>
            <a:ext cx="4648200" cy="2133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BF0329A-2CE1-4824-A399-5F2F60D9EDD8}"/>
              </a:ext>
            </a:extLst>
          </p:cNvPr>
          <p:cNvGrpSpPr/>
          <p:nvPr/>
        </p:nvGrpSpPr>
        <p:grpSpPr>
          <a:xfrm>
            <a:off x="2199085" y="2967395"/>
            <a:ext cx="4060030" cy="674314"/>
            <a:chOff x="1981200" y="3886200"/>
            <a:chExt cx="4060030" cy="674314"/>
          </a:xfrm>
        </p:grpSpPr>
        <p:sp>
          <p:nvSpPr>
            <p:cNvPr id="12" name="Oval 11"/>
            <p:cNvSpPr/>
            <p:nvPr/>
          </p:nvSpPr>
          <p:spPr bwMode="auto">
            <a:xfrm>
              <a:off x="4896644" y="3886200"/>
              <a:ext cx="1144586" cy="28182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1981200" y="4278686"/>
              <a:ext cx="1144586" cy="281828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315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38199" y="2016847"/>
            <a:ext cx="76962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229590" y="533400"/>
            <a:ext cx="7304809" cy="950047"/>
          </a:xfrm>
        </p:spPr>
        <p:txBody>
          <a:bodyPr/>
          <a:lstStyle/>
          <a:p>
            <a:pPr eaLnBrk="1" hangingPunct="1"/>
            <a:r>
              <a:rPr lang="en-US" sz="3200"/>
              <a:t>JOIN is used in conjunction with ON</a:t>
            </a:r>
            <a:endParaRPr lang="en-US" altLang="en-US" sz="3600" dirty="0"/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90600" y="1483447"/>
            <a:ext cx="8726488" cy="22098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 </a:t>
            </a:r>
            <a:r>
              <a:rPr lang="en-US" altLang="en-US" sz="2800" dirty="0" err="1"/>
              <a:t>animal_name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breed_name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/>
              <a:t>FROM animal a JOIN breed b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/>
              <a:t>     </a:t>
            </a:r>
            <a:r>
              <a:rPr lang="en-US" altLang="en-US" sz="2800"/>
              <a:t>ON a.</a:t>
            </a:r>
            <a:r>
              <a:rPr lang="en-US" altLang="en-US" sz="2800" dirty="0" err="1"/>
              <a:t>breed_id</a:t>
            </a:r>
            <a:r>
              <a:rPr lang="en-US" altLang="en-US" sz="2800" dirty="0"/>
              <a:t> </a:t>
            </a:r>
            <a:r>
              <a:rPr lang="en-US" altLang="en-US" sz="2800"/>
              <a:t>= b.</a:t>
            </a:r>
            <a:r>
              <a:rPr lang="en-US" altLang="en-US" sz="2800" dirty="0" err="1"/>
              <a:t>breed</a:t>
            </a:r>
            <a:r>
              <a:rPr lang="en-US" altLang="en-US" sz="2800" err="1"/>
              <a:t>_</a:t>
            </a:r>
            <a:r>
              <a:rPr lang="en-US" altLang="en-US" sz="2800"/>
              <a:t>id</a:t>
            </a:r>
          </a:p>
          <a:p>
            <a:pPr eaLnBrk="1" hangingPunct="1">
              <a:buNone/>
            </a:pPr>
            <a:r>
              <a:rPr lang="en-US" altLang="en-US" sz="2800"/>
              <a:t>ORDER BY animal_name;</a:t>
            </a:r>
            <a:endParaRPr lang="en-US" alt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78FE32-5DE2-48D9-8509-3FE2641FC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429000"/>
            <a:ext cx="2514600" cy="340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5013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0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723900" y="2971799"/>
            <a:ext cx="6896100" cy="144780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229590" y="533400"/>
            <a:ext cx="7304809" cy="950047"/>
          </a:xfrm>
        </p:spPr>
        <p:txBody>
          <a:bodyPr/>
          <a:lstStyle/>
          <a:p>
            <a:pPr eaLnBrk="1" hangingPunct="1"/>
            <a:r>
              <a:rPr lang="en-US" sz="3200"/>
              <a:t>An additional condition: List </a:t>
            </a:r>
            <a:r>
              <a:rPr lang="en-US" sz="3200" dirty="0"/>
              <a:t>all </a:t>
            </a:r>
            <a:r>
              <a:rPr lang="en-US" sz="3200" u="sng" dirty="0"/>
              <a:t>dog</a:t>
            </a:r>
            <a:r>
              <a:rPr lang="en-US" sz="3200" dirty="0"/>
              <a:t> names and their breed name</a:t>
            </a:r>
            <a:endParaRPr lang="en-US" altLang="en-US" sz="3600" dirty="0"/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6781800" cy="4191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en-US" sz="2800" dirty="0"/>
              <a:t>SELECT  </a:t>
            </a:r>
            <a:r>
              <a:rPr lang="en-US" altLang="en-US" sz="2800" dirty="0" err="1"/>
              <a:t>animal_name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breed_name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breed_type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/>
              <a:t>FROM animal JOIN breed</a:t>
            </a:r>
          </a:p>
          <a:p>
            <a:pPr eaLnBrk="1" hangingPunct="1">
              <a:buNone/>
            </a:pPr>
            <a:r>
              <a:rPr lang="en-US" altLang="en-US" sz="2800" dirty="0"/>
              <a:t>     ON </a:t>
            </a:r>
            <a:r>
              <a:rPr lang="en-US" altLang="en-US" sz="2800" dirty="0" err="1"/>
              <a:t>animal.breed_id</a:t>
            </a:r>
            <a:r>
              <a:rPr lang="en-US" altLang="en-US" sz="2800" dirty="0"/>
              <a:t> = </a:t>
            </a:r>
            <a:r>
              <a:rPr lang="en-US" altLang="en-US" sz="2800" dirty="0" err="1"/>
              <a:t>breed.breed_id</a:t>
            </a:r>
            <a:endParaRPr lang="en-US" altLang="en-US" sz="2800" dirty="0"/>
          </a:p>
          <a:p>
            <a:pPr eaLnBrk="1" hangingPunct="1">
              <a:buNone/>
            </a:pPr>
            <a:r>
              <a:rPr lang="en-US" altLang="en-US" sz="2800" dirty="0">
                <a:solidFill>
                  <a:srgbClr val="FF0000"/>
                </a:solidFill>
              </a:rPr>
              <a:t>WHERE </a:t>
            </a:r>
            <a:r>
              <a:rPr lang="en-US" altLang="en-US" sz="2800" dirty="0" err="1">
                <a:solidFill>
                  <a:srgbClr val="FF0000"/>
                </a:solidFill>
              </a:rPr>
              <a:t>breed.breed_type</a:t>
            </a:r>
            <a:r>
              <a:rPr lang="en-US" altLang="en-US" sz="2800" dirty="0">
                <a:solidFill>
                  <a:srgbClr val="FF0000"/>
                </a:solidFill>
              </a:rPr>
              <a:t> = 'dog'</a:t>
            </a:r>
          </a:p>
          <a:p>
            <a:pPr eaLnBrk="1" hangingPunct="1">
              <a:buNone/>
            </a:pPr>
            <a:r>
              <a:rPr lang="en-US" altLang="en-US" sz="2800" dirty="0"/>
              <a:t>ORDER BY 1;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0FCFA3-A16F-408C-BBFF-E36D199A8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799" y="4681537"/>
            <a:ext cx="4423841" cy="198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2126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0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0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0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0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20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</a:t>
            </a:r>
            <a:r>
              <a:rPr lang="en-US"/>
              <a:t>Practice Problem 1 (</a:t>
            </a:r>
            <a:r>
              <a:rPr lang="en-US" dirty="0"/>
              <a:t>Join):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74" y="1547076"/>
            <a:ext cx="7123112" cy="103028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Retrieve the following information, formatted as shown: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01817" y="5791200"/>
            <a:ext cx="1497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(17 rows)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33742" t="23941" r="52934" b="19736"/>
          <a:stretch/>
        </p:blipFill>
        <p:spPr bwMode="auto">
          <a:xfrm>
            <a:off x="7239000" y="1156026"/>
            <a:ext cx="1600200" cy="495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CB4883-E72C-48BF-8122-6A3D8BA6E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2577362"/>
            <a:ext cx="3916017" cy="42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1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1D255-0836-4295-A9FE-5F90E6E87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633C9-2BB9-4D96-B535-10EF096E0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800"/>
              <a:t>Copy/paste Quidditch Problem 1 and modify it so that the results show the animal’s arrival date and only those animals who arrived in 2022.  The first few rows are shown.  Hint: LIKE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863024-CB84-440E-B5DC-34AD3958A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55504"/>
            <a:ext cx="6451816" cy="210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2867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015849E4C0BB448AE5C79D2A5B3CE3" ma:contentTypeVersion="14" ma:contentTypeDescription="Create a new document." ma:contentTypeScope="" ma:versionID="c3c16028561c76d9b6caa7ff49c98c50">
  <xsd:schema xmlns:xsd="http://www.w3.org/2001/XMLSchema" xmlns:xs="http://www.w3.org/2001/XMLSchema" xmlns:p="http://schemas.microsoft.com/office/2006/metadata/properties" xmlns:ns3="8c222443-d295-4ed9-b50b-c0887899d137" xmlns:ns4="58a657bd-954d-47e9-a834-f04f5ee8a359" targetNamespace="http://schemas.microsoft.com/office/2006/metadata/properties" ma:root="true" ma:fieldsID="0e3807277363e6431ef773f6dd1bf0d9" ns3:_="" ns4:_="">
    <xsd:import namespace="8c222443-d295-4ed9-b50b-c0887899d137"/>
    <xsd:import namespace="58a657bd-954d-47e9-a834-f04f5ee8a35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22443-d295-4ed9-b50b-c0887899d13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a657bd-954d-47e9-a834-f04f5ee8a3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39E763-20FA-457D-A726-6EFEB67F29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22443-d295-4ed9-b50b-c0887899d137"/>
    <ds:schemaRef ds:uri="58a657bd-954d-47e9-a834-f04f5ee8a3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8AED2F5-A95E-49AE-A116-BE682C22F35F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  <ds:schemaRef ds:uri="8c222443-d295-4ed9-b50b-c0887899d137"/>
    <ds:schemaRef ds:uri="http://schemas.microsoft.com/office/2006/documentManagement/types"/>
    <ds:schemaRef ds:uri="http://www.w3.org/XML/1998/namespace"/>
    <ds:schemaRef ds:uri="58a657bd-954d-47e9-a834-f04f5ee8a35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27B180E-6712-4ACB-8F8C-D43E50988D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11025</TotalTime>
  <Words>1177</Words>
  <Application>Microsoft Office PowerPoint</Application>
  <PresentationFormat>On-screen Show (4:3)</PresentationFormat>
  <Paragraphs>155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Tahoma</vt:lpstr>
      <vt:lpstr>Times New Roman</vt:lpstr>
      <vt:lpstr>Wingdings</vt:lpstr>
      <vt:lpstr>Default Design</vt:lpstr>
      <vt:lpstr>SQL Part 2</vt:lpstr>
      <vt:lpstr>Joining Tables</vt:lpstr>
      <vt:lpstr>PowerPoint Presentation</vt:lpstr>
      <vt:lpstr>JOIN … ON </vt:lpstr>
      <vt:lpstr>Query:  List all animal names and their breed name.  </vt:lpstr>
      <vt:lpstr>JOIN is used in conjunction with ON</vt:lpstr>
      <vt:lpstr>An additional condition: List all dog names and their breed name</vt:lpstr>
      <vt:lpstr>Quiddich Practice Problem 1 (Join):</vt:lpstr>
      <vt:lpstr>Quidditch Practice Problem 2:</vt:lpstr>
      <vt:lpstr>Joining more than one table</vt:lpstr>
      <vt:lpstr>PowerPoint Presentation</vt:lpstr>
      <vt:lpstr>Example joining 3 tables:</vt:lpstr>
      <vt:lpstr>Quiddich Practice Problem 3:</vt:lpstr>
      <vt:lpstr>SQL Part 2, Day 2</vt:lpstr>
      <vt:lpstr>Quidditch Practice Problem 4 (Join) </vt:lpstr>
      <vt:lpstr>SQL Group functions:</vt:lpstr>
      <vt:lpstr>What are group functions?</vt:lpstr>
      <vt:lpstr>Understanding Functions</vt:lpstr>
      <vt:lpstr>Two types of SQL functions</vt:lpstr>
      <vt:lpstr>How many animals are there at the shelter?</vt:lpstr>
      <vt:lpstr>What is the average age of the animals at the shelter?</vt:lpstr>
      <vt:lpstr>SQL Group functions:</vt:lpstr>
      <vt:lpstr>Quiddich Practice Problem 5 (Group functions):</vt:lpstr>
      <vt:lpstr>GROUP BY clause</vt:lpstr>
      <vt:lpstr>Copy/paste the previous problem (Quidditch #5)</vt:lpstr>
      <vt:lpstr>PowerPoint Presentation</vt:lpstr>
      <vt:lpstr>HAVING – restricts the grouped rows</vt:lpstr>
      <vt:lpstr>Quidditch Practice Problem 6 (Group by):</vt:lpstr>
      <vt:lpstr>SQL Part 2, Day 3</vt:lpstr>
      <vt:lpstr>Quidditch Problem 7</vt:lpstr>
      <vt:lpstr>Nested queries  </vt:lpstr>
      <vt:lpstr>Example 1:</vt:lpstr>
      <vt:lpstr>Write the subquery to retrieve the city for Alice Ledet</vt:lpstr>
      <vt:lpstr>Now write the outer query and combine with the subquery.</vt:lpstr>
      <vt:lpstr>The subquery returns its result, then the outer query can run</vt:lpstr>
      <vt:lpstr>Example 2:</vt:lpstr>
      <vt:lpstr>Write the subquery to retrieve the year for Coco</vt:lpstr>
      <vt:lpstr>Now write the outer query and combine with the subquery.</vt:lpstr>
      <vt:lpstr>Quiddich Practice Problem 8 (Subquery):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Continued</dc:title>
  <dc:creator>cis</dc:creator>
  <cp:lastModifiedBy>Lissa Pollacia</cp:lastModifiedBy>
  <cp:revision>59</cp:revision>
  <dcterms:created xsi:type="dcterms:W3CDTF">2007-02-01T16:45:47Z</dcterms:created>
  <dcterms:modified xsi:type="dcterms:W3CDTF">2023-03-22T20:33:14Z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0x01010006015849E4C0BB448AE5C79D2A5B3CE3</vt:lpwstr>
  </property>
</Properties>
</file>